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7" d="100"/>
          <a:sy n="97" d="100"/>
        </p:scale>
        <p:origin x="-606"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9984257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87af15c438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87af15c438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7af15c438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7af15c438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8602f78208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8602f78208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8602f78208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8602f78208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7af15c43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7af15c43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7af15c438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7af15c43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7af15c438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7af15c43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87af15c438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87af15c438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87af15c438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87af15c438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87af15c438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87af15c438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87af15c438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87af15c43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87af15c438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87af15c43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TAMARA DE LEMPICKA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2"/>
          <p:cNvSpPr txBox="1">
            <a:spLocks noGrp="1"/>
          </p:cNvSpPr>
          <p:nvPr>
            <p:ph type="title"/>
          </p:nvPr>
        </p:nvSpPr>
        <p:spPr>
          <a:xfrm>
            <a:off x="265500" y="1233175"/>
            <a:ext cx="4045200" cy="2076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it"/>
              <a:t>Perchè ho scelto Tamara de Lempicka</a:t>
            </a:r>
            <a:endParaRPr/>
          </a:p>
        </p:txBody>
      </p:sp>
      <p:sp>
        <p:nvSpPr>
          <p:cNvPr id="107" name="Google Shape;107;p22"/>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just" rtl="0">
              <a:lnSpc>
                <a:spcPct val="150000"/>
              </a:lnSpc>
              <a:spcBef>
                <a:spcPts val="900"/>
              </a:spcBef>
              <a:spcAft>
                <a:spcPts val="0"/>
              </a:spcAft>
              <a:buClr>
                <a:schemeClr val="dk1"/>
              </a:buClr>
              <a:buSzPts val="1100"/>
              <a:buFont typeface="Arial"/>
              <a:buNone/>
            </a:pPr>
            <a:r>
              <a:rPr lang="it" sz="1600">
                <a:solidFill>
                  <a:srgbClr val="222222"/>
                </a:solidFill>
                <a:highlight>
                  <a:srgbClr val="EFEFEF"/>
                </a:highlight>
              </a:rPr>
              <a:t>Perchè Tamara de Lempicka è una donna e un’artista moderna: un personaggio libero, non convenzionale.</a:t>
            </a:r>
            <a:endParaRPr sz="1600">
              <a:solidFill>
                <a:srgbClr val="222222"/>
              </a:solidFill>
              <a:highlight>
                <a:srgbClr val="EFEFEF"/>
              </a:highlight>
            </a:endParaRPr>
          </a:p>
          <a:p>
            <a:pPr marL="0" lvl="0" indent="0" algn="just" rtl="0">
              <a:spcBef>
                <a:spcPts val="900"/>
              </a:spcBef>
              <a:spcAft>
                <a:spcPts val="1600"/>
              </a:spcAft>
              <a:buNone/>
            </a:pPr>
            <a:endParaRPr sz="2200">
              <a:highlight>
                <a:srgbClr val="EFEFEF"/>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p23"/>
          <p:cNvPicPr preferRelativeResize="0"/>
          <p:nvPr/>
        </p:nvPicPr>
        <p:blipFill>
          <a:blip r:embed="rId3">
            <a:alphaModFix/>
          </a:blip>
          <a:stretch>
            <a:fillRect/>
          </a:stretch>
        </p:blipFill>
        <p:spPr>
          <a:xfrm>
            <a:off x="4908025" y="518825"/>
            <a:ext cx="4235975" cy="4401576"/>
          </a:xfrm>
          <a:prstGeom prst="rect">
            <a:avLst/>
          </a:prstGeom>
          <a:noFill/>
          <a:ln>
            <a:noFill/>
          </a:ln>
        </p:spPr>
      </p:pic>
      <p:pic>
        <p:nvPicPr>
          <p:cNvPr id="113" name="Google Shape;113;p23"/>
          <p:cNvPicPr preferRelativeResize="0"/>
          <p:nvPr/>
        </p:nvPicPr>
        <p:blipFill>
          <a:blip r:embed="rId4">
            <a:alphaModFix/>
          </a:blip>
          <a:stretch>
            <a:fillRect/>
          </a:stretch>
        </p:blipFill>
        <p:spPr>
          <a:xfrm>
            <a:off x="473643" y="0"/>
            <a:ext cx="3858864" cy="51434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Per studiare</a:t>
            </a:r>
            <a:endParaRPr/>
          </a:p>
        </p:txBody>
      </p:sp>
      <p:sp>
        <p:nvSpPr>
          <p:cNvPr id="119" name="Google Shape;119;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Chi è Tamara de Lempicka?</a:t>
            </a:r>
            <a:endParaRPr/>
          </a:p>
          <a:p>
            <a:pPr marL="0" lvl="0" indent="0" algn="l" rtl="0">
              <a:spcBef>
                <a:spcPts val="1600"/>
              </a:spcBef>
              <a:spcAft>
                <a:spcPts val="0"/>
              </a:spcAft>
              <a:buNone/>
            </a:pPr>
            <a:r>
              <a:rPr lang="it"/>
              <a:t>Che cos’è l’Art Déco?</a:t>
            </a:r>
            <a:endParaRPr/>
          </a:p>
          <a:p>
            <a:pPr marL="0" lvl="0" indent="0" algn="l" rtl="0">
              <a:spcBef>
                <a:spcPts val="1600"/>
              </a:spcBef>
              <a:spcAft>
                <a:spcPts val="0"/>
              </a:spcAft>
              <a:buNone/>
            </a:pPr>
            <a:r>
              <a:rPr lang="it"/>
              <a:t>Qual è lo stile di Tamara de Lempicka secondo me?</a:t>
            </a:r>
            <a:endParaRPr/>
          </a:p>
          <a:p>
            <a:pPr marL="0" lvl="0" indent="0" algn="just" rtl="0">
              <a:spcBef>
                <a:spcPts val="1600"/>
              </a:spcBef>
              <a:spcAft>
                <a:spcPts val="1600"/>
              </a:spcAft>
              <a:buNone/>
            </a:pPr>
            <a:r>
              <a:rPr lang="it"/>
              <a:t>Perchè ho scelto Tamara de Lempicka come una delle protagoniste del mio elaborato?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body" idx="1"/>
          </p:nvPr>
        </p:nvSpPr>
        <p:spPr>
          <a:xfrm>
            <a:off x="311700" y="384050"/>
            <a:ext cx="8520600" cy="453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Chi è Tamara de Lempicka? </a:t>
            </a:r>
            <a:r>
              <a:rPr lang="it" sz="1400"/>
              <a:t> E’ una pittrice di origine polacca nata nel 1898. Figura fondamentale dell’arte del Novecento e esponente dell’Art Déco</a:t>
            </a:r>
            <a:endParaRPr sz="1400"/>
          </a:p>
          <a:p>
            <a:pPr marL="0" lvl="0" indent="0" algn="just" rtl="0">
              <a:spcBef>
                <a:spcPts val="1600"/>
              </a:spcBef>
              <a:spcAft>
                <a:spcPts val="0"/>
              </a:spcAft>
              <a:buNone/>
            </a:pPr>
            <a:r>
              <a:rPr lang="it"/>
              <a:t>Che cos’è l’Art Déco? </a:t>
            </a:r>
            <a:r>
              <a:rPr lang="it" sz="1400"/>
              <a:t>Si tratta di uno stile e un </a:t>
            </a:r>
            <a:r>
              <a:rPr lang="it" sz="1400" b="1"/>
              <a:t>modello di gusto estetico</a:t>
            </a:r>
            <a:r>
              <a:rPr lang="it" sz="1400"/>
              <a:t> che si diffonde </a:t>
            </a:r>
            <a:r>
              <a:rPr lang="it" sz="1400" b="1"/>
              <a:t>in Europa</a:t>
            </a:r>
            <a:r>
              <a:rPr lang="it" sz="1400"/>
              <a:t> e </a:t>
            </a:r>
            <a:r>
              <a:rPr lang="it" sz="1400" b="1"/>
              <a:t>negli Stati Uniti</a:t>
            </a:r>
            <a:r>
              <a:rPr lang="it" sz="1400"/>
              <a:t> </a:t>
            </a:r>
            <a:r>
              <a:rPr lang="it" sz="1400" b="1"/>
              <a:t>tra il 1920 e il 1930 e che coinvolge arti decorative, arti visive, architettura e moda. </a:t>
            </a:r>
            <a:r>
              <a:rPr lang="it" sz="1400"/>
              <a:t> </a:t>
            </a:r>
            <a:r>
              <a:rPr lang="it" sz="1400" b="1"/>
              <a:t>Caratteristiche:</a:t>
            </a:r>
            <a:r>
              <a:rPr lang="it" sz="1400"/>
              <a:t> forme classiche e simmetriche; geometrie nette. </a:t>
            </a:r>
            <a:r>
              <a:rPr lang="it" sz="1400" b="1"/>
              <a:t>Parola chiave</a:t>
            </a:r>
            <a:r>
              <a:rPr lang="it" sz="1400"/>
              <a:t>: modernità (aerei, grattacieli, transatlantici, luci elettriche ..) </a:t>
            </a:r>
            <a:r>
              <a:rPr lang="it" sz="1400" b="1"/>
              <a:t>Importanza data a oggetti e arredi. Architettura:</a:t>
            </a:r>
            <a:r>
              <a:rPr lang="it" sz="1400"/>
              <a:t> sale cinematografiche, grattacieli, palazzi pubblici, stazioni  es. Chrysler Building</a:t>
            </a:r>
            <a:endParaRPr sz="1400"/>
          </a:p>
          <a:p>
            <a:pPr marL="0" lvl="0" indent="0" algn="just" rtl="0">
              <a:spcBef>
                <a:spcPts val="1600"/>
              </a:spcBef>
              <a:spcAft>
                <a:spcPts val="0"/>
              </a:spcAft>
              <a:buNone/>
            </a:pPr>
            <a:r>
              <a:rPr lang="it"/>
              <a:t>Qual è lo stile di Tamara de Lempicka secondo me? </a:t>
            </a:r>
            <a:r>
              <a:rPr lang="it" sz="1400"/>
              <a:t>Tamara dipinge </a:t>
            </a:r>
            <a:r>
              <a:rPr lang="it" sz="1400" b="1"/>
              <a:t>ritratti. Tante linee e curve</a:t>
            </a:r>
            <a:r>
              <a:rPr lang="it" sz="1400"/>
              <a:t>: stile riconoscibile. Figure contorte e spesso disegnate in spazi ristretti, uso di non molti colori, sguardo assente, malinconia nello sguardo, Femminilità esuberante che comunica desiderio di affermazione per quello che si è e desiderio di indipendenza</a:t>
            </a:r>
            <a:endParaRPr sz="1400"/>
          </a:p>
          <a:p>
            <a:pPr marL="0" lvl="0" indent="0" algn="just" rtl="0">
              <a:spcBef>
                <a:spcPts val="1600"/>
              </a:spcBef>
              <a:spcAft>
                <a:spcPts val="0"/>
              </a:spcAft>
              <a:buNone/>
            </a:pPr>
            <a:r>
              <a:rPr lang="it"/>
              <a:t>Perchè ho scelto Tamara de Lempicka come una delle protagoniste del mio elaborato? </a:t>
            </a:r>
            <a:r>
              <a:rPr lang="it" sz="1400"/>
              <a:t>Donna e artista moderna, libera e anticonvenzionale (= libera </a:t>
            </a:r>
            <a:r>
              <a:rPr lang="it" sz="1400">
                <a:solidFill>
                  <a:srgbClr val="666666"/>
                </a:solidFill>
              </a:rPr>
              <a:t>d</a:t>
            </a:r>
            <a:r>
              <a:rPr lang="it" sz="1400">
                <a:solidFill>
                  <a:srgbClr val="666666"/>
                </a:solidFill>
                <a:highlight>
                  <a:srgbClr val="FFFFFF"/>
                </a:highlight>
              </a:rPr>
              <a:t>alle consuetudini e dalle tradizioni imperanti nella società dell’epoca)</a:t>
            </a:r>
            <a:endParaRPr sz="1700">
              <a:solidFill>
                <a:srgbClr val="666666"/>
              </a:solidFill>
            </a:endParaRPr>
          </a:p>
          <a:p>
            <a:pPr marL="0" lvl="0" indent="0" algn="just" rtl="0">
              <a:spcBef>
                <a:spcPts val="1600"/>
              </a:spcBef>
              <a:spcAft>
                <a:spcPts val="0"/>
              </a:spcAft>
              <a:buNone/>
            </a:pPr>
            <a:endParaRPr sz="1400"/>
          </a:p>
          <a:p>
            <a:pPr marL="0" lvl="0" indent="0" algn="just" rtl="0">
              <a:spcBef>
                <a:spcPts val="1600"/>
              </a:spcBef>
              <a:spcAft>
                <a:spcPts val="0"/>
              </a:spcAft>
              <a:buClr>
                <a:schemeClr val="dk1"/>
              </a:buClr>
              <a:buSzPts val="1100"/>
              <a:buFont typeface="Arial"/>
              <a:buNone/>
            </a:pPr>
            <a:endParaRPr sz="1400" b="1"/>
          </a:p>
          <a:p>
            <a:pPr marL="0" lvl="0" indent="0" algn="l" rtl="0">
              <a:spcBef>
                <a:spcPts val="1600"/>
              </a:spcBef>
              <a:spcAft>
                <a:spcPts val="1600"/>
              </a:spcAft>
              <a:buNone/>
            </a:pP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Chi è Tamara de Lempicka </a:t>
            </a:r>
            <a:endParaRPr/>
          </a:p>
        </p:txBody>
      </p:sp>
      <p:sp>
        <p:nvSpPr>
          <p:cNvPr id="61" name="Google Shape;61;p14"/>
          <p:cNvSpPr txBox="1">
            <a:spLocks noGrp="1"/>
          </p:cNvSpPr>
          <p:nvPr>
            <p:ph type="body" idx="2"/>
          </p:nvPr>
        </p:nvSpPr>
        <p:spPr>
          <a:xfrm>
            <a:off x="5217875" y="724075"/>
            <a:ext cx="3247200" cy="3695100"/>
          </a:xfrm>
          <a:prstGeom prst="rect">
            <a:avLst/>
          </a:prstGeom>
        </p:spPr>
        <p:txBody>
          <a:bodyPr spcFirstLastPara="1" wrap="square" lIns="91425" tIns="91425" rIns="91425" bIns="91425" anchor="ctr" anchorCtr="0">
            <a:noAutofit/>
          </a:bodyPr>
          <a:lstStyle/>
          <a:p>
            <a:pPr marL="0" lvl="0" indent="0" algn="just" rtl="0">
              <a:lnSpc>
                <a:spcPct val="115000"/>
              </a:lnSpc>
              <a:spcBef>
                <a:spcPts val="0"/>
              </a:spcBef>
              <a:spcAft>
                <a:spcPts val="0"/>
              </a:spcAft>
              <a:buNone/>
            </a:pPr>
            <a:r>
              <a:rPr lang="it">
                <a:solidFill>
                  <a:srgbClr val="222222"/>
                </a:solidFill>
                <a:highlight>
                  <a:srgbClr val="EFEFEF"/>
                </a:highlight>
              </a:rPr>
              <a:t>Tamara de Lempicka (1898-1980) è una pittrice di origini polacche.</a:t>
            </a:r>
            <a:endParaRPr>
              <a:solidFill>
                <a:srgbClr val="222222"/>
              </a:solidFill>
              <a:highlight>
                <a:srgbClr val="EFEFEF"/>
              </a:highlight>
            </a:endParaRPr>
          </a:p>
          <a:p>
            <a:pPr marL="0" lvl="0" indent="0" algn="just" rtl="0">
              <a:lnSpc>
                <a:spcPct val="115000"/>
              </a:lnSpc>
              <a:spcBef>
                <a:spcPts val="1600"/>
              </a:spcBef>
              <a:spcAft>
                <a:spcPts val="0"/>
              </a:spcAft>
              <a:buClr>
                <a:schemeClr val="dk1"/>
              </a:buClr>
              <a:buSzPts val="1100"/>
              <a:buFont typeface="Arial"/>
              <a:buNone/>
            </a:pPr>
            <a:r>
              <a:rPr lang="it">
                <a:solidFill>
                  <a:srgbClr val="222222"/>
                </a:solidFill>
                <a:highlight>
                  <a:srgbClr val="EFEFEF"/>
                </a:highlight>
              </a:rPr>
              <a:t>E' stata una figura fondamentale nell’arte del Novecento e un’esponente importante dell’Art Déco.</a:t>
            </a:r>
            <a:endParaRPr>
              <a:solidFill>
                <a:srgbClr val="222222"/>
              </a:solidFill>
              <a:highlight>
                <a:srgbClr val="EFEFEF"/>
              </a:highlight>
            </a:endParaRPr>
          </a:p>
          <a:p>
            <a:pPr marL="0" lvl="0" indent="0" algn="just" rtl="0">
              <a:lnSpc>
                <a:spcPct val="115000"/>
              </a:lnSpc>
              <a:spcBef>
                <a:spcPts val="900"/>
              </a:spcBef>
              <a:spcAft>
                <a:spcPts val="1600"/>
              </a:spcAft>
              <a:buNone/>
            </a:pPr>
            <a:endParaRPr sz="2300">
              <a:highlight>
                <a:srgbClr val="EFEFE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Che cos’è l’Art déco</a:t>
            </a:r>
            <a:endParaRPr/>
          </a:p>
        </p:txBody>
      </p:sp>
      <p:sp>
        <p:nvSpPr>
          <p:cNvPr id="67" name="Google Shape;67;p15"/>
          <p:cNvSpPr txBox="1">
            <a:spLocks noGrp="1"/>
          </p:cNvSpPr>
          <p:nvPr>
            <p:ph type="body" idx="2"/>
          </p:nvPr>
        </p:nvSpPr>
        <p:spPr>
          <a:xfrm>
            <a:off x="4939500" y="470975"/>
            <a:ext cx="3837000" cy="3948300"/>
          </a:xfrm>
          <a:prstGeom prst="rect">
            <a:avLst/>
          </a:prstGeom>
        </p:spPr>
        <p:txBody>
          <a:bodyPr spcFirstLastPara="1" wrap="square" lIns="91425" tIns="91425" rIns="91425" bIns="91425" anchor="ctr" anchorCtr="0">
            <a:noAutofit/>
          </a:bodyPr>
          <a:lstStyle/>
          <a:p>
            <a:pPr marL="0" lvl="0" indent="0" algn="just" rtl="0">
              <a:spcBef>
                <a:spcPts val="0"/>
              </a:spcBef>
              <a:spcAft>
                <a:spcPts val="0"/>
              </a:spcAft>
              <a:buNone/>
            </a:pPr>
            <a:endParaRPr sz="1500">
              <a:solidFill>
                <a:srgbClr val="222222"/>
              </a:solidFill>
              <a:highlight>
                <a:srgbClr val="EFEFEF"/>
              </a:highlight>
            </a:endParaRPr>
          </a:p>
          <a:p>
            <a:pPr marL="0" lvl="0" indent="0" algn="just" rtl="0">
              <a:spcBef>
                <a:spcPts val="1600"/>
              </a:spcBef>
              <a:spcAft>
                <a:spcPts val="0"/>
              </a:spcAft>
              <a:buNone/>
            </a:pPr>
            <a:r>
              <a:rPr lang="it" sz="1600">
                <a:solidFill>
                  <a:srgbClr val="222222"/>
                </a:solidFill>
                <a:highlight>
                  <a:srgbClr val="EFEFEF"/>
                </a:highlight>
              </a:rPr>
              <a:t>Per </a:t>
            </a:r>
            <a:r>
              <a:rPr lang="it" sz="1600" b="1">
                <a:solidFill>
                  <a:srgbClr val="222222"/>
                </a:solidFill>
                <a:highlight>
                  <a:srgbClr val="EFEFEF"/>
                </a:highlight>
              </a:rPr>
              <a:t>Art Déco</a:t>
            </a:r>
            <a:r>
              <a:rPr lang="it" sz="1600">
                <a:solidFill>
                  <a:srgbClr val="222222"/>
                </a:solidFill>
                <a:highlight>
                  <a:srgbClr val="EFEFEF"/>
                </a:highlight>
              </a:rPr>
              <a:t> si intende uno stile e un modello di gusto estetico che si diffonde in Europa e negli Stati Uniti tra il </a:t>
            </a:r>
            <a:r>
              <a:rPr lang="it" sz="1600" b="1">
                <a:solidFill>
                  <a:srgbClr val="222222"/>
                </a:solidFill>
                <a:highlight>
                  <a:srgbClr val="EFEFEF"/>
                </a:highlight>
              </a:rPr>
              <a:t>1920 e il 1930.</a:t>
            </a:r>
            <a:endParaRPr sz="1600" b="1">
              <a:solidFill>
                <a:srgbClr val="222222"/>
              </a:solidFill>
              <a:highlight>
                <a:srgbClr val="EFEFEF"/>
              </a:highlight>
            </a:endParaRPr>
          </a:p>
          <a:p>
            <a:pPr marL="0" lvl="0" indent="0" algn="just" rtl="0">
              <a:spcBef>
                <a:spcPts val="1600"/>
              </a:spcBef>
              <a:spcAft>
                <a:spcPts val="0"/>
              </a:spcAft>
              <a:buNone/>
            </a:pPr>
            <a:r>
              <a:rPr lang="it" sz="1600">
                <a:solidFill>
                  <a:srgbClr val="222222"/>
                </a:solidFill>
                <a:highlight>
                  <a:srgbClr val="EFEFEF"/>
                </a:highlight>
              </a:rPr>
              <a:t>Il nome Déco deriva da “Esposizione internazionale di arti decorative e industriali moderne”, una manifestazione che si è tenuta a Parigi nel 1925, che ha dato il via a questo nuovo fenomeno che ha coinvolto arti decorative, arti visive, architettura e moda.</a:t>
            </a:r>
            <a:endParaRPr sz="1600">
              <a:solidFill>
                <a:srgbClr val="222222"/>
              </a:solidFill>
              <a:highlight>
                <a:srgbClr val="EFEFEF"/>
              </a:highlight>
            </a:endParaRPr>
          </a:p>
          <a:p>
            <a:pPr marL="0" lvl="0" indent="0" algn="l" rtl="0">
              <a:spcBef>
                <a:spcPts val="1600"/>
              </a:spcBef>
              <a:spcAft>
                <a:spcPts val="1600"/>
              </a:spcAft>
              <a:buNone/>
            </a:pPr>
            <a:endParaRPr>
              <a:highlight>
                <a:srgbClr val="EFEFE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body" idx="1"/>
          </p:nvPr>
        </p:nvSpPr>
        <p:spPr>
          <a:xfrm>
            <a:off x="311700" y="473925"/>
            <a:ext cx="8520600" cy="4095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it" sz="1600">
                <a:solidFill>
                  <a:srgbClr val="222222"/>
                </a:solidFill>
                <a:highlight>
                  <a:srgbClr val="FFFFFF"/>
                </a:highlight>
              </a:rPr>
              <a:t>L’Art Déco è caratterizzata essenzialmente da forme classiche e simmetriche, geometrie nette e plasticità nelle figure.</a:t>
            </a:r>
            <a:endParaRPr sz="1600">
              <a:solidFill>
                <a:srgbClr val="222222"/>
              </a:solidFill>
              <a:highlight>
                <a:srgbClr val="FFFFFF"/>
              </a:highlight>
            </a:endParaRPr>
          </a:p>
          <a:p>
            <a:pPr marL="0" lvl="0" indent="0" algn="just" rtl="0">
              <a:spcBef>
                <a:spcPts val="1600"/>
              </a:spcBef>
              <a:spcAft>
                <a:spcPts val="0"/>
              </a:spcAft>
              <a:buNone/>
            </a:pPr>
            <a:r>
              <a:rPr lang="it" sz="1600">
                <a:solidFill>
                  <a:srgbClr val="222222"/>
                </a:solidFill>
                <a:highlight>
                  <a:srgbClr val="FFFFFF"/>
                </a:highlight>
              </a:rPr>
              <a:t>La parola d’ordine dello stile Déco è “modernità”. Automobili, aerei, grattacieli, transatlantici, dirigibili e luci elettriche sono i nuovi miti di una società che guarda con disprezzo a tutto ciò che è considerato “vecchio”.</a:t>
            </a:r>
            <a:endParaRPr sz="1600">
              <a:solidFill>
                <a:srgbClr val="222222"/>
              </a:solidFill>
              <a:highlight>
                <a:srgbClr val="FFFFFF"/>
              </a:highlight>
            </a:endParaRPr>
          </a:p>
          <a:p>
            <a:pPr marL="0" lvl="0" indent="0" algn="just" rtl="0">
              <a:spcBef>
                <a:spcPts val="1600"/>
              </a:spcBef>
              <a:spcAft>
                <a:spcPts val="0"/>
              </a:spcAft>
              <a:buClr>
                <a:schemeClr val="dk1"/>
              </a:buClr>
              <a:buSzPts val="1100"/>
              <a:buFont typeface="Arial"/>
              <a:buNone/>
            </a:pPr>
            <a:r>
              <a:rPr lang="it" sz="1600">
                <a:solidFill>
                  <a:srgbClr val="222222"/>
                </a:solidFill>
                <a:highlight>
                  <a:srgbClr val="FFFFFF"/>
                </a:highlight>
              </a:rPr>
              <a:t>Lo stile Déco, soprattutto nella sua fase iniziale, trova ampio spazio nel campo arti decorative, riuscendo a ridare nuovo slancio al settore del design di oggetti ed arredi.</a:t>
            </a:r>
            <a:endParaRPr sz="1600">
              <a:solidFill>
                <a:srgbClr val="222222"/>
              </a:solidFill>
              <a:highlight>
                <a:srgbClr val="FFFFFF"/>
              </a:highlight>
            </a:endParaRPr>
          </a:p>
          <a:p>
            <a:pPr marL="0" lvl="0" indent="0" algn="just" rtl="0">
              <a:spcBef>
                <a:spcPts val="1600"/>
              </a:spcBef>
              <a:spcAft>
                <a:spcPts val="0"/>
              </a:spcAft>
              <a:buClr>
                <a:schemeClr val="dk1"/>
              </a:buClr>
              <a:buSzPts val="1100"/>
              <a:buFont typeface="Arial"/>
              <a:buNone/>
            </a:pPr>
            <a:endParaRPr sz="2100"/>
          </a:p>
          <a:p>
            <a:pPr marL="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body" idx="1"/>
          </p:nvPr>
        </p:nvSpPr>
        <p:spPr>
          <a:xfrm>
            <a:off x="311700" y="470975"/>
            <a:ext cx="8520600" cy="4098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it" sz="1600">
                <a:solidFill>
                  <a:srgbClr val="222222"/>
                </a:solidFill>
                <a:highlight>
                  <a:srgbClr val="FFFFFF"/>
                </a:highlight>
              </a:rPr>
              <a:t>Gli arredi Déco sono di foggia elegante e curata, preziosi anche nella scelta dei materiali: lacca, legno intarsiato, pelle di squalo o di zebra, acciaio inossidabile, alluminio, vetro colorato.</a:t>
            </a:r>
            <a:endParaRPr sz="1600">
              <a:solidFill>
                <a:srgbClr val="222222"/>
              </a:solidFill>
              <a:highlight>
                <a:srgbClr val="FFFFFF"/>
              </a:highlight>
            </a:endParaRPr>
          </a:p>
          <a:p>
            <a:pPr marL="0" lvl="0" indent="0" algn="just" rtl="0">
              <a:spcBef>
                <a:spcPts val="1600"/>
              </a:spcBef>
              <a:spcAft>
                <a:spcPts val="0"/>
              </a:spcAft>
              <a:buClr>
                <a:schemeClr val="dk1"/>
              </a:buClr>
              <a:buSzPts val="1100"/>
              <a:buFont typeface="Arial"/>
              <a:buNone/>
            </a:pPr>
            <a:endParaRPr sz="1600">
              <a:solidFill>
                <a:srgbClr val="222222"/>
              </a:solidFill>
              <a:highlight>
                <a:srgbClr val="FFFFFF"/>
              </a:highlight>
            </a:endParaRPr>
          </a:p>
          <a:p>
            <a:pPr marL="0" lvl="0" indent="0" algn="just" rtl="0">
              <a:lnSpc>
                <a:spcPct val="150000"/>
              </a:lnSpc>
              <a:spcBef>
                <a:spcPts val="1600"/>
              </a:spcBef>
              <a:spcAft>
                <a:spcPts val="0"/>
              </a:spcAft>
              <a:buClr>
                <a:schemeClr val="dk1"/>
              </a:buClr>
              <a:buSzPts val="1100"/>
              <a:buFont typeface="Arial"/>
              <a:buNone/>
            </a:pPr>
            <a:r>
              <a:rPr lang="it" sz="1600">
                <a:solidFill>
                  <a:srgbClr val="222222"/>
                </a:solidFill>
                <a:highlight>
                  <a:srgbClr val="FFFFFF"/>
                </a:highlight>
              </a:rPr>
              <a:t>L’Art Déco si esprime in gran parte attraverso l’architettura: sale cinematografiche, stazioni ferroviarie, palazzi pubblici, transatlantici, residenze borghesi costruite negli anni Venti recano spesso inconfondibili tracce di questo stile. Tra gli esempi più famosi ci sono l’Empire State Building, il Chrysler Building e gli interni del Radio City Music Hall, tutti nella città di New York.</a:t>
            </a:r>
            <a:endParaRPr sz="1600">
              <a:solidFill>
                <a:srgbClr val="222222"/>
              </a:solidFill>
              <a:highlight>
                <a:srgbClr val="FFFFFF"/>
              </a:highlight>
            </a:endParaRPr>
          </a:p>
          <a:p>
            <a:pPr marL="0" lvl="0" indent="0" algn="l" rtl="0">
              <a:spcBef>
                <a:spcPts val="900"/>
              </a:spcBef>
              <a:spcAft>
                <a:spcPts val="1600"/>
              </a:spcAft>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Oggetti</a:t>
            </a:r>
            <a:endParaRPr/>
          </a:p>
        </p:txBody>
      </p:sp>
      <p:pic>
        <p:nvPicPr>
          <p:cNvPr id="83" name="Google Shape;83;p18"/>
          <p:cNvPicPr preferRelativeResize="0"/>
          <p:nvPr/>
        </p:nvPicPr>
        <p:blipFill>
          <a:blip r:embed="rId3">
            <a:alphaModFix/>
          </a:blip>
          <a:stretch>
            <a:fillRect/>
          </a:stretch>
        </p:blipFill>
        <p:spPr>
          <a:xfrm>
            <a:off x="4614773" y="624949"/>
            <a:ext cx="4529228" cy="4022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Arredamento</a:t>
            </a:r>
            <a:endParaRPr/>
          </a:p>
        </p:txBody>
      </p:sp>
      <p:pic>
        <p:nvPicPr>
          <p:cNvPr id="89" name="Google Shape;89;p19"/>
          <p:cNvPicPr preferRelativeResize="0"/>
          <p:nvPr/>
        </p:nvPicPr>
        <p:blipFill>
          <a:blip r:embed="rId3">
            <a:alphaModFix/>
          </a:blip>
          <a:stretch>
            <a:fillRect/>
          </a:stretch>
        </p:blipFill>
        <p:spPr>
          <a:xfrm>
            <a:off x="5033963" y="1454950"/>
            <a:ext cx="3648075"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Decorazioni</a:t>
            </a:r>
            <a:endParaRPr/>
          </a:p>
        </p:txBody>
      </p:sp>
      <p:pic>
        <p:nvPicPr>
          <p:cNvPr id="95" name="Google Shape;95;p20"/>
          <p:cNvPicPr preferRelativeResize="0"/>
          <p:nvPr/>
        </p:nvPicPr>
        <p:blipFill>
          <a:blip r:embed="rId3">
            <a:alphaModFix/>
          </a:blip>
          <a:stretch>
            <a:fillRect/>
          </a:stretch>
        </p:blipFill>
        <p:spPr>
          <a:xfrm>
            <a:off x="5209125" y="884825"/>
            <a:ext cx="3491450" cy="34914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Lo stile di Tamara secondo me</a:t>
            </a:r>
            <a:endParaRPr/>
          </a:p>
        </p:txBody>
      </p:sp>
      <p:sp>
        <p:nvSpPr>
          <p:cNvPr id="101" name="Google Shape;101;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1600" b="1">
                <a:solidFill>
                  <a:srgbClr val="222222"/>
                </a:solidFill>
                <a:highlight>
                  <a:srgbClr val="FFFFFF"/>
                </a:highlight>
              </a:rPr>
              <a:t>Tamara è soprattutto ritrattista.</a:t>
            </a:r>
            <a:endParaRPr sz="1600" b="1">
              <a:solidFill>
                <a:srgbClr val="222222"/>
              </a:solidFill>
              <a:highlight>
                <a:srgbClr val="FFFFFF"/>
              </a:highlight>
            </a:endParaRPr>
          </a:p>
          <a:p>
            <a:pPr marL="0" lvl="0" indent="0" algn="just" rtl="0">
              <a:spcBef>
                <a:spcPts val="1600"/>
              </a:spcBef>
              <a:spcAft>
                <a:spcPts val="0"/>
              </a:spcAft>
              <a:buNone/>
            </a:pPr>
            <a:r>
              <a:rPr lang="it" sz="1600">
                <a:solidFill>
                  <a:srgbClr val="222222"/>
                </a:solidFill>
                <a:highlight>
                  <a:srgbClr val="FFFFFF"/>
                </a:highlight>
              </a:rPr>
              <a:t>Nelle sue opere vedo un intreccio di linee e curve che creano una anatomia strana ma sempre riconoscibile.</a:t>
            </a:r>
            <a:endParaRPr sz="1600">
              <a:solidFill>
                <a:srgbClr val="222222"/>
              </a:solidFill>
              <a:highlight>
                <a:srgbClr val="FFFFFF"/>
              </a:highlight>
            </a:endParaRPr>
          </a:p>
          <a:p>
            <a:pPr marL="0" lvl="0" indent="0" algn="just" rtl="0">
              <a:spcBef>
                <a:spcPts val="1600"/>
              </a:spcBef>
              <a:spcAft>
                <a:spcPts val="0"/>
              </a:spcAft>
              <a:buNone/>
            </a:pPr>
            <a:r>
              <a:rPr lang="it" sz="1600">
                <a:solidFill>
                  <a:srgbClr val="222222"/>
                </a:solidFill>
                <a:highlight>
                  <a:srgbClr val="FFFFFF"/>
                </a:highlight>
              </a:rPr>
              <a:t>Spesso le figure sono contorte e con pochi colori, disegnate in spazi ristretti, lo sguardo è sempre assente, con una malinconia che fa pensare ad un malessere interiore.</a:t>
            </a:r>
            <a:endParaRPr sz="1600">
              <a:solidFill>
                <a:srgbClr val="222222"/>
              </a:solidFill>
              <a:highlight>
                <a:srgbClr val="FFFFFF"/>
              </a:highlight>
            </a:endParaRPr>
          </a:p>
          <a:p>
            <a:pPr marL="0" lvl="0" indent="0" algn="just" rtl="0">
              <a:lnSpc>
                <a:spcPct val="150000"/>
              </a:lnSpc>
              <a:spcBef>
                <a:spcPts val="1600"/>
              </a:spcBef>
              <a:spcAft>
                <a:spcPts val="0"/>
              </a:spcAft>
              <a:buClr>
                <a:schemeClr val="dk1"/>
              </a:buClr>
              <a:buSzPts val="1100"/>
              <a:buFont typeface="Arial"/>
              <a:buNone/>
            </a:pPr>
            <a:r>
              <a:rPr lang="it" sz="1600">
                <a:solidFill>
                  <a:srgbClr val="222222"/>
                </a:solidFill>
                <a:highlight>
                  <a:srgbClr val="FFFFFF"/>
                </a:highlight>
              </a:rPr>
              <a:t>In ogni sua opera si vede una femminilità esuberante, un desiderio di affermazione per quello che si è, un miscuglio di indipendenza e ricerca d’amore e una grande eleganza.</a:t>
            </a:r>
            <a:endParaRPr sz="1600">
              <a:solidFill>
                <a:srgbClr val="222222"/>
              </a:solidFill>
              <a:highlight>
                <a:srgbClr val="FFFFFF"/>
              </a:highlight>
            </a:endParaRPr>
          </a:p>
          <a:p>
            <a:pPr marL="0" lvl="0" indent="0" algn="just" rtl="0">
              <a:spcBef>
                <a:spcPts val="900"/>
              </a:spcBef>
              <a:spcAft>
                <a:spcPts val="1600"/>
              </a:spcAft>
              <a:buNone/>
            </a:pPr>
            <a:endParaRPr sz="17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681</Words>
  <Application>Microsoft Office PowerPoint</Application>
  <PresentationFormat>Presentazione su schermo (16:9)</PresentationFormat>
  <Paragraphs>41</Paragraphs>
  <Slides>13</Slides>
  <Notes>13</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Simple Light</vt:lpstr>
      <vt:lpstr>TAMARA DE LEMPICKA</vt:lpstr>
      <vt:lpstr>Chi è Tamara de Lempicka </vt:lpstr>
      <vt:lpstr>Che cos’è l’Art déco</vt:lpstr>
      <vt:lpstr>Presentazione standard di PowerPoint</vt:lpstr>
      <vt:lpstr>Presentazione standard di PowerPoint</vt:lpstr>
      <vt:lpstr>Oggetti</vt:lpstr>
      <vt:lpstr>Arredamento</vt:lpstr>
      <vt:lpstr>Decorazioni</vt:lpstr>
      <vt:lpstr>Lo stile di Tamara secondo me</vt:lpstr>
      <vt:lpstr>       Perchè ho scelto Tamara de Lempicka</vt:lpstr>
      <vt:lpstr>Presentazione standard di PowerPoint</vt:lpstr>
      <vt:lpstr>Per studiare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TAMARA DE LEMPICKA</dc:title>
  <dc:creator>Utente</dc:creator>
  <cp:lastModifiedBy>Utente</cp:lastModifiedBy>
  <cp:revision>1</cp:revision>
  <dcterms:modified xsi:type="dcterms:W3CDTF">2021-06-11T08:48:38Z</dcterms:modified>
</cp:coreProperties>
</file>