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7" d="100"/>
          <a:sy n="97" d="100"/>
        </p:scale>
        <p:origin x="-60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24833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7041ec1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7041ec1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7041ec13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7041ec133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7041ec13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7041ec13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7041ec133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7041ec133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7041ec13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7041ec133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7041ec133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7041ec133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LE SUFFRAGETTE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2872950" y="195125"/>
            <a:ext cx="4906500" cy="21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100" b="1">
                <a:solidFill>
                  <a:srgbClr val="222222"/>
                </a:solidFill>
                <a:highlight>
                  <a:srgbClr val="FFFFFF"/>
                </a:highlight>
              </a:rPr>
              <a:t>Chi sono le "suffragette"?</a:t>
            </a:r>
            <a:endParaRPr sz="21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Sono le donne che in Europa agli inizi del Novecento lottavano per ottenere il diritto di voto. Il termine “suffragette” deriva dalla parola “suffragio”, che significa voto.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900"/>
              </a:spcBef>
              <a:spcAft>
                <a:spcPts val="1600"/>
              </a:spcAft>
              <a:buNone/>
            </a:pPr>
            <a:endParaRPr sz="2500"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l="11322" t="4055" r="9550" b="7589"/>
          <a:stretch/>
        </p:blipFill>
        <p:spPr>
          <a:xfrm>
            <a:off x="456449" y="195121"/>
            <a:ext cx="2150151" cy="31432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012925" y="2354825"/>
            <a:ext cx="5613300" cy="21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00" b="1">
                <a:solidFill>
                  <a:srgbClr val="222222"/>
                </a:solidFill>
                <a:highlight>
                  <a:srgbClr val="FFFFFF"/>
                </a:highlight>
              </a:rPr>
              <a:t>Perché fu importante la Prima Guerra Mondiale?</a:t>
            </a:r>
            <a:endParaRPr sz="21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</a:rPr>
              <a:t>Perché le donne assunsero molti dei tradizionali ruoli maschili nel mondo del lavoro mentre gli uomini erano al fronte. Questo comportò una nuova considerazione delle donne</a:t>
            </a:r>
            <a:endParaRPr sz="28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900"/>
              </a:spcBef>
              <a:spcAft>
                <a:spcPts val="1600"/>
              </a:spcAft>
              <a:buNone/>
            </a:pPr>
            <a:endParaRPr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5947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100" b="1">
                <a:solidFill>
                  <a:srgbClr val="222222"/>
                </a:solidFill>
                <a:highlight>
                  <a:srgbClr val="FFFFFF"/>
                </a:highlight>
              </a:rPr>
              <a:t>Quali erano gli obiettivi delle suffragette?</a:t>
            </a:r>
            <a:endParaRPr sz="21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1. parità di diritti rispetto agli uomini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2. diritto di voto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3. poter insegnare nelle scuole superiori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4. uguaglianza dei diritti civili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5. svolgere le stesse professioni degli uomini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b="1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9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162975" y="545150"/>
            <a:ext cx="4137600" cy="370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100" b="1">
                <a:solidFill>
                  <a:srgbClr val="222222"/>
                </a:solidFill>
                <a:highlight>
                  <a:srgbClr val="FFFFFF"/>
                </a:highlight>
              </a:rPr>
              <a:t>Quali strumenti utilizzavano?</a:t>
            </a:r>
            <a:endParaRPr sz="21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1. Comizi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2. Scritte sui muri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3. Cartelli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4. Azioni dimostrative 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Erano un movimento pacifico che portava avanti una battaglia politica, sociale e culturale.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900"/>
              </a:spcBef>
              <a:spcAft>
                <a:spcPts val="1600"/>
              </a:spcAft>
              <a:buNone/>
            </a:pPr>
            <a:endParaRPr sz="260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4572000" y="660350"/>
            <a:ext cx="4137600" cy="370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00" b="1">
                <a:solidFill>
                  <a:srgbClr val="222222"/>
                </a:solidFill>
                <a:highlight>
                  <a:srgbClr val="FFFFFF"/>
                </a:highlight>
              </a:rPr>
              <a:t>In Gran Bretagna</a:t>
            </a:r>
            <a:endParaRPr sz="21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Nel 1918 il parlamento britannico approvò la proposta di diritto di voto per le mogli dei capi famiglia sopra i 30 anni.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Il 2 luglio del 1928 il suffragio fu esteso a tutte le donne inglesi.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1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900"/>
              </a:spcBef>
              <a:spcAft>
                <a:spcPts val="1600"/>
              </a:spcAft>
              <a:buNone/>
            </a:pPr>
            <a:endParaRPr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644500" y="718850"/>
            <a:ext cx="3259500" cy="4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00" b="1">
                <a:solidFill>
                  <a:srgbClr val="222222"/>
                </a:solidFill>
                <a:highlight>
                  <a:srgbClr val="FFFFFF"/>
                </a:highlight>
              </a:rPr>
              <a:t>Quando fu concesso il diritto di voto fuori dalla Gran Bretagna?</a:t>
            </a:r>
            <a:endParaRPr sz="21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Nuova Zelanda: 1893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Germania: 1919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Stati Uniti: 1920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Francia: 1944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E in Italia?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900"/>
              </a:spcAft>
              <a:buNone/>
            </a:pPr>
            <a:r>
              <a:rPr lang="it" sz="2300" b="1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sz="2300" b="1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4313100" y="1127850"/>
            <a:ext cx="4412100" cy="36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2100" b="1">
                <a:solidFill>
                  <a:srgbClr val="222222"/>
                </a:solidFill>
                <a:highlight>
                  <a:srgbClr val="FFFFFF"/>
                </a:highlight>
              </a:rPr>
              <a:t>In Italia</a:t>
            </a:r>
            <a:endParaRPr sz="21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900">
                <a:solidFill>
                  <a:srgbClr val="222222"/>
                </a:solidFill>
                <a:highlight>
                  <a:srgbClr val="FFFFFF"/>
                </a:highlight>
              </a:rPr>
              <a:t>Le protagoniste della lotta per il diritto di voto alle donne furono Giuditta Brambilla, Carlotta Clerici e Anna Kuliscioff. Le donne italiane votarono per la prima volta nel 1946 per il referendum per decidere la forma dello stato italiano e per l’elezione dell’assemblea costituente.</a:t>
            </a:r>
            <a:endParaRPr sz="19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800" b="1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900"/>
              </a:spcAft>
              <a:buNone/>
            </a:pPr>
            <a:r>
              <a:rPr lang="it" sz="1800" b="1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sz="1800" b="1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Per studiare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Chi sono le suffragette?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/>
              <a:t>Perché  fu importante la Prima guerra mondiale?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/>
              <a:t>Quali erano gli obiettivi delle suffragette?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/>
              <a:t>Quali strumenti utilizzavano?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/>
              <a:t>Quando fu concesso il voto in Gran Bretagna e fuori dalla Gran Bretagna?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/>
              <a:t>E in Italia?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200175" y="285050"/>
            <a:ext cx="8520600" cy="456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</a:rPr>
              <a:t>Suffragette</a:t>
            </a:r>
            <a:r>
              <a:rPr lang="it" b="1"/>
              <a:t>:  </a:t>
            </a:r>
            <a:r>
              <a:rPr lang="it"/>
              <a:t>donne</a:t>
            </a:r>
            <a:r>
              <a:rPr lang="it" b="1"/>
              <a:t> </a:t>
            </a:r>
            <a:r>
              <a:rPr lang="it"/>
              <a:t>- in Europa - inizi Novecento - ottenere il diritto di voto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</a:rPr>
              <a:t>I guerra mondiale</a:t>
            </a:r>
            <a:r>
              <a:rPr lang="it" b="1"/>
              <a:t>: </a:t>
            </a:r>
            <a:r>
              <a:rPr lang="it"/>
              <a:t>donne lavori maschili - nuova considerazione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</a:rPr>
              <a:t>Obiettivi</a:t>
            </a:r>
            <a:r>
              <a:rPr lang="it" b="1"/>
              <a:t>:  </a:t>
            </a:r>
            <a:r>
              <a:rPr lang="it"/>
              <a:t>stessi diritti degli uomini - diritto voto - insegnare scuole superiori - stessi diritti civili (</a:t>
            </a:r>
            <a:r>
              <a:rPr lang="it" sz="1200">
                <a:solidFill>
                  <a:srgbClr val="222222"/>
                </a:solidFill>
                <a:highlight>
                  <a:srgbClr val="FFFFFF"/>
                </a:highlight>
              </a:rPr>
              <a:t>i </a:t>
            </a:r>
            <a:r>
              <a:rPr lang="it" sz="1200" b="1">
                <a:solidFill>
                  <a:srgbClr val="222222"/>
                </a:solidFill>
                <a:highlight>
                  <a:srgbClr val="FFFFFF"/>
                </a:highlight>
              </a:rPr>
              <a:t>diritti civili</a:t>
            </a:r>
            <a:r>
              <a:rPr lang="it" sz="1200">
                <a:solidFill>
                  <a:srgbClr val="222222"/>
                </a:solidFill>
                <a:highlight>
                  <a:srgbClr val="FFFFFF"/>
                </a:highlight>
              </a:rPr>
              <a:t> = nei confini territoriali di uno Stato,  </a:t>
            </a:r>
            <a:r>
              <a:rPr lang="it" sz="1200" b="1">
                <a:solidFill>
                  <a:srgbClr val="222222"/>
                </a:solidFill>
                <a:highlight>
                  <a:srgbClr val="FFFFFF"/>
                </a:highlight>
              </a:rPr>
              <a:t>diritti</a:t>
            </a:r>
            <a:r>
              <a:rPr lang="it" sz="1200">
                <a:solidFill>
                  <a:srgbClr val="222222"/>
                </a:solidFill>
                <a:highlight>
                  <a:srgbClr val="FFFFFF"/>
                </a:highlight>
              </a:rPr>
              <a:t> naturali o i </a:t>
            </a:r>
            <a:r>
              <a:rPr lang="it" sz="1200" b="1">
                <a:solidFill>
                  <a:srgbClr val="222222"/>
                </a:solidFill>
                <a:highlight>
                  <a:srgbClr val="FFFFFF"/>
                </a:highlight>
              </a:rPr>
              <a:t>diritti</a:t>
            </a:r>
            <a:r>
              <a:rPr lang="it" sz="1200">
                <a:solidFill>
                  <a:srgbClr val="222222"/>
                </a:solidFill>
                <a:highlight>
                  <a:srgbClr val="FFFFFF"/>
                </a:highlight>
              </a:rPr>
              <a:t> umani  = appartengono a tutti gli esseri umani, a prescindere dal territorio in cui si trovino.)</a:t>
            </a:r>
            <a:r>
              <a:rPr lang="it"/>
              <a:t> - stesse professioni uomini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000000"/>
                </a:solidFill>
              </a:rPr>
              <a:t>Strumenti</a:t>
            </a:r>
            <a:r>
              <a:rPr lang="it" b="1"/>
              <a:t>:</a:t>
            </a:r>
            <a:r>
              <a:rPr lang="it"/>
              <a:t> comizi- scritte sui muri - cartelli - azioni dimostrative (es. </a:t>
            </a:r>
            <a:r>
              <a:rPr lang="it" sz="1200">
                <a:solidFill>
                  <a:srgbClr val="222222"/>
                </a:solidFill>
                <a:highlight>
                  <a:srgbClr val="FFFFFF"/>
                </a:highlight>
              </a:rPr>
              <a:t>incatenandosi a ringhiere, incendiando le cassette postali, rompendo finestre…)</a:t>
            </a:r>
            <a:endParaRPr sz="12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it" b="1">
                <a:solidFill>
                  <a:srgbClr val="222222"/>
                </a:solidFill>
                <a:highlight>
                  <a:srgbClr val="FFFFFF"/>
                </a:highlight>
              </a:rPr>
              <a:t>Gran Bretagna:  </a:t>
            </a:r>
            <a:r>
              <a:rPr lang="it">
                <a:solidFill>
                  <a:srgbClr val="666666"/>
                </a:solidFill>
                <a:highlight>
                  <a:srgbClr val="FFFFFF"/>
                </a:highlight>
              </a:rPr>
              <a:t>1918: voto donne sposate con più di 30 anni -</a:t>
            </a:r>
            <a:r>
              <a:rPr lang="it" b="1">
                <a:solidFill>
                  <a:srgbClr val="666666"/>
                </a:solidFill>
                <a:highlight>
                  <a:srgbClr val="FFFFFF"/>
                </a:highlight>
              </a:rPr>
              <a:t> </a:t>
            </a:r>
            <a:r>
              <a:rPr lang="it"/>
              <a:t>2 luglio 1928: suffragio per tutte le donne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b="1">
                <a:solidFill>
                  <a:srgbClr val="000000"/>
                </a:solidFill>
              </a:rPr>
              <a:t>Nel mondo</a:t>
            </a:r>
            <a:r>
              <a:rPr lang="it" b="1"/>
              <a:t>: </a:t>
            </a:r>
            <a:r>
              <a:rPr lang="it">
                <a:solidFill>
                  <a:srgbClr val="666666"/>
                </a:solidFill>
                <a:highlight>
                  <a:srgbClr val="FFFFFF"/>
                </a:highlight>
              </a:rPr>
              <a:t>Nuova Zelanda: 1893 -  Germania: 1919 - Stati Uniti: 1920 - Francia: 1944 -  Italia. 1946</a:t>
            </a:r>
            <a:endParaRPr sz="1700" b="1">
              <a:solidFill>
                <a:srgbClr val="66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473</Words>
  <Application>Microsoft Office PowerPoint</Application>
  <PresentationFormat>Presentazione su schermo (16:9)</PresentationFormat>
  <Paragraphs>46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Simple Light</vt:lpstr>
      <vt:lpstr>LE SUFFRAGETTE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Per studiare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SUFFRAGETTE</dc:title>
  <cp:lastModifiedBy>Utente</cp:lastModifiedBy>
  <cp:revision>1</cp:revision>
  <dcterms:modified xsi:type="dcterms:W3CDTF">2021-06-11T08:38:34Z</dcterms:modified>
</cp:coreProperties>
</file>