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3bd21ef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3bd21ef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3b35682d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3b35682d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3b356842c_1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3b356842c_1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4601b003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4601b003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3bd21ef3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3bd21ef3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3ac9ea4a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3ac9ea4a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3ac9ea4a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3ac9ea4a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bd21ef3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bd21ef3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3ad2f0d4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3ad2f0d4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3b1ef2f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3b1ef2f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3b1ef2f0b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3b1ef2f0b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133050"/>
            <a:ext cx="8520600" cy="66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3000"/>
              <a:t>I MOVIMENTI DEI PIANETI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6374725" y="627825"/>
            <a:ext cx="2769300" cy="45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Ogni pianeta ruota intorno al Sole lungo un’orbita di forma ellittica </a:t>
            </a:r>
            <a:r>
              <a:rPr b="1" lang="it"/>
              <a:t>(moto di rivoluzione)</a:t>
            </a:r>
            <a:r>
              <a:rPr lang="it"/>
              <a:t> e contemporaneamente ruota su se stesso intorno ad un asse immaginario (</a:t>
            </a:r>
            <a:r>
              <a:rPr b="1" lang="it"/>
              <a:t>moto di rotazione)</a:t>
            </a:r>
            <a:r>
              <a:rPr lang="it"/>
              <a:t>. I movimenti dei pianeti sono spiegati dall’astronomo tedesco Giovanni keplero</a:t>
            </a:r>
            <a:r>
              <a:rPr lang="it">
                <a:solidFill>
                  <a:srgbClr val="222222"/>
                </a:solidFill>
                <a:highlight>
                  <a:schemeClr val="lt1"/>
                </a:highlight>
              </a:rPr>
              <a:t>, attraverso tre </a:t>
            </a:r>
            <a:r>
              <a:rPr lang="it"/>
              <a:t>leggi.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50" y="869475"/>
            <a:ext cx="6202125" cy="418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57525"/>
            <a:ext cx="8520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IL MOVIMENTO DI RIVOLUZIONE</a:t>
            </a:r>
            <a:endParaRPr sz="3000"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565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8775"/>
            <a:ext cx="5969700" cy="3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6018000" y="1152475"/>
            <a:ext cx="3026100" cy="3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800"/>
              <a:t>Durante il moto di rivoluzione, l’asse della terra cambia inclinazione, così le due metà del pianeta ricevono i raggi solari con angolatura differente nei diversi periodi dell’anno. Questo determina</a:t>
            </a:r>
            <a:r>
              <a:rPr b="1" lang="it" sz="1800">
                <a:solidFill>
                  <a:schemeClr val="dk1"/>
                </a:solidFill>
              </a:rPr>
              <a:t> l’alternarsi delle</a:t>
            </a:r>
            <a:r>
              <a:rPr b="1" lang="it" sz="1800">
                <a:solidFill>
                  <a:schemeClr val="accent1"/>
                </a:solidFill>
              </a:rPr>
              <a:t> stagioni.</a:t>
            </a:r>
            <a:endParaRPr b="1" sz="18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REALIZZATO DALLA MAESTRA CARMELA </a:t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3000"/>
              <a:t>PER GLI ALUNNI </a:t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3000"/>
              <a:t>DI 5^A</a:t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3000"/>
              <a:t>“DANTE ALIGHIERI”</a:t>
            </a:r>
            <a:endParaRPr sz="3000"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675" y="0"/>
            <a:ext cx="8794325" cy="52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50" y="126575"/>
            <a:ext cx="8952225" cy="49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69050"/>
            <a:ext cx="8520600" cy="8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3000">
                <a:latin typeface="Comic Sans MS"/>
                <a:ea typeface="Comic Sans MS"/>
                <a:cs typeface="Comic Sans MS"/>
                <a:sym typeface="Comic Sans MS"/>
              </a:rPr>
              <a:t>1a legge di Keplero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5626775" y="443775"/>
            <a:ext cx="3205800" cy="46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accent1"/>
                </a:solidFill>
              </a:rPr>
              <a:t>Ogni pianeta percorre un’orbita ellittica intorno al Sole che ne occupa un </a:t>
            </a:r>
            <a:r>
              <a:rPr b="1" lang="it">
                <a:solidFill>
                  <a:schemeClr val="accent1"/>
                </a:solidFill>
              </a:rPr>
              <a:t>f</a:t>
            </a:r>
            <a:r>
              <a:rPr b="1" lang="it">
                <a:solidFill>
                  <a:schemeClr val="accent1"/>
                </a:solidFill>
              </a:rPr>
              <a:t>uoco</a:t>
            </a:r>
            <a:r>
              <a:rPr lang="it"/>
              <a:t>.</a:t>
            </a:r>
            <a:r>
              <a:rPr b="1" lang="it"/>
              <a:t>Così, la distanza di un pianeta dal Sole non è costante, ma varia nel corso del periodo di rivoluzione; il punto più vicino al Sole prende il nome di perielio, quello più lontano, di afelio.</a:t>
            </a:r>
            <a:r>
              <a:rPr b="1" lang="it">
                <a:solidFill>
                  <a:srgbClr val="222222"/>
                </a:solidFill>
                <a:highlight>
                  <a:srgbClr val="FFFFFF"/>
                </a:highlight>
              </a:rPr>
              <a:t>Il pianeta non avrà sempre la stessa velocità: essa è massima al perielio e minima all’afelio.</a:t>
            </a:r>
            <a:endParaRPr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1400"/>
            <a:ext cx="5431175" cy="41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0"/>
            <a:ext cx="8520600" cy="6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77272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it" sz="30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2a legge di Keplero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5638300" y="1152475"/>
            <a:ext cx="3406200" cy="37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it"/>
              <a:t>Il segmento che congiunge il pianeta con il Sole </a:t>
            </a:r>
            <a:r>
              <a:rPr b="1" lang="it">
                <a:solidFill>
                  <a:schemeClr val="accent1"/>
                </a:solidFill>
              </a:rPr>
              <a:t>(il raggio</a:t>
            </a:r>
            <a:r>
              <a:rPr b="1" lang="it"/>
              <a:t> </a:t>
            </a:r>
            <a:r>
              <a:rPr b="1" lang="it">
                <a:solidFill>
                  <a:schemeClr val="accent1"/>
                </a:solidFill>
              </a:rPr>
              <a:t>vettore)</a:t>
            </a:r>
            <a:r>
              <a:rPr b="1" lang="it"/>
              <a:t> copre lungo l’orbita aree uguali in tempi uguali, ciò significa che la velocità di un pianeta è maggiore quando esso è più vicino al Sole.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5530125" cy="349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0"/>
            <a:ext cx="85206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latin typeface="Comic Sans MS"/>
                <a:ea typeface="Comic Sans MS"/>
                <a:cs typeface="Comic Sans MS"/>
                <a:sym typeface="Comic Sans MS"/>
              </a:rPr>
              <a:t>3a legge di Keplero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6294175" y="943550"/>
            <a:ext cx="2538300" cy="3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/>
              <a:t>Stabilisce la relazione esistente tra la distanza di un pianeta dal Sole e la sua velocità nel percorrere la sua orbita: i pianeti più lontani dal Sole si muovono più lentamente di quelli vicini.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0675"/>
            <a:ext cx="6038200" cy="35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0"/>
            <a:ext cx="8520600" cy="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I MOVIMENTI DEI PIANETI</a:t>
            </a:r>
            <a:endParaRPr sz="3000"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90300"/>
            <a:ext cx="5773550" cy="4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6179100" y="892500"/>
            <a:ext cx="3126000" cy="40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800">
                <a:solidFill>
                  <a:srgbClr val="222222"/>
                </a:solidFill>
                <a:highlight>
                  <a:srgbClr val="FFFFFF"/>
                </a:highlight>
              </a:rPr>
              <a:t>Giovanni Keplero però  non riuscì a comprendere quali forze costringessero i pianeti a muoversi secondo questi leggi. Fu </a:t>
            </a:r>
            <a:r>
              <a:rPr b="1" lang="it" sz="1800">
                <a:solidFill>
                  <a:schemeClr val="accent1"/>
                </a:solidFill>
                <a:highlight>
                  <a:srgbClr val="FFFFFF"/>
                </a:highlight>
              </a:rPr>
              <a:t>Isaac Newton </a:t>
            </a:r>
            <a:r>
              <a:rPr b="1" lang="it" sz="1800">
                <a:solidFill>
                  <a:srgbClr val="222222"/>
                </a:solidFill>
                <a:highlight>
                  <a:srgbClr val="FFFFFF"/>
                </a:highlight>
              </a:rPr>
              <a:t>che  cinquant’anni dopo,le dimostrò enunciando la </a:t>
            </a:r>
            <a:r>
              <a:rPr b="1" lang="it" sz="1800">
                <a:solidFill>
                  <a:schemeClr val="accent1"/>
                </a:solidFill>
                <a:highlight>
                  <a:srgbClr val="FFFFFF"/>
                </a:highlight>
              </a:rPr>
              <a:t>legge della gravitazione  universale.</a:t>
            </a:r>
            <a:endParaRPr b="1" sz="18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77272"/>
              </a:lnSpc>
              <a:spcBef>
                <a:spcPts val="1200"/>
              </a:spcBef>
              <a:spcAft>
                <a:spcPts val="2000"/>
              </a:spcAft>
              <a:buNone/>
            </a:pPr>
            <a:r>
              <a:t/>
            </a:r>
            <a:endParaRPr b="1"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305650"/>
            <a:ext cx="8520600" cy="38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3000"/>
              <a:t>LA ROTAZIONE DELLA TERRA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6282675" y="943550"/>
            <a:ext cx="2750100" cy="40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/>
              <a:t>La Terra compie un movimento di rotazione intorno al proprio asse in circa 24 ore. Le conseguenze di questo movimento sono l’alternanza del dì e della notte e il moto apparente del Sole da est verso ovest.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0" y="851500"/>
            <a:ext cx="6156074" cy="41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92050"/>
            <a:ext cx="8520600" cy="4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LA ROTAZIONE DELLA TERRA</a:t>
            </a:r>
            <a:endParaRPr sz="3000"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5924375" y="14268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/>
              <a:t>L’asse terrestre ha un’inclinazione costante di 23° 30’ rispetto al piano dell’orbita. Per questo motivo il circolo di illuminazione non passa sempre per i poli. Pertanto al Polo Nord si possono avere 24 ore di luce (dì) e al Polo Sud 24 ore di buio (notte).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125" y="1152475"/>
            <a:ext cx="5465675" cy="39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80550"/>
            <a:ext cx="8520600" cy="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IL MOVIMENTO DI RIVOLUZIONE</a:t>
            </a:r>
            <a:endParaRPr sz="3000"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5477200" y="1369300"/>
            <a:ext cx="3355200" cy="3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/>
              <a:t>La Terra compie un movimento di rivoluzione intorno al Sole percorrendo un’orbita ellittica di circa 365 giorni e 6 ore. Le conseguenze di questo movimento sono la diversa durata del dì e della notte e l’alternarsi delle stagioni.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69300"/>
            <a:ext cx="4831800" cy="37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